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57" r:id="rId4"/>
  </p:sldMasterIdLst>
  <p:notesMasterIdLst>
    <p:notesMasterId r:id="rId12"/>
  </p:notesMasterIdLst>
  <p:handoutMasterIdLst>
    <p:handoutMasterId r:id="rId13"/>
  </p:handoutMasterIdLst>
  <p:sldIdLst>
    <p:sldId id="709" r:id="rId5"/>
    <p:sldId id="531" r:id="rId6"/>
    <p:sldId id="660" r:id="rId7"/>
    <p:sldId id="711" r:id="rId8"/>
    <p:sldId id="725" r:id="rId9"/>
    <p:sldId id="737" r:id="rId10"/>
    <p:sldId id="493" r:id="rId11"/>
  </p:sldIdLst>
  <p:sldSz cx="9144000" cy="6858000" type="screen4x3"/>
  <p:notesSz cx="10234613" cy="71040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amonn.delaney" initials="e.d" lastIdx="13" clrIdx="0"/>
  <p:cmAuthor id="1" name="Paula Kearney" initials="PK" lastIdx="26" clrIdx="1"/>
  <p:cmAuthor id="2" name="Emma Coyle" initials="EC" lastIdx="1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  <a:srgbClr val="CC00FF"/>
    <a:srgbClr val="FF99FF"/>
    <a:srgbClr val="9900CC"/>
    <a:srgbClr val="FF00FF"/>
    <a:srgbClr val="0D0DB3"/>
    <a:srgbClr val="00FFFF"/>
    <a:srgbClr val="0066CC"/>
    <a:srgbClr val="CCFFFF"/>
    <a:srgbClr val="063EB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90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4435853" cy="355326"/>
          </a:xfrm>
          <a:prstGeom prst="rect">
            <a:avLst/>
          </a:prstGeom>
        </p:spPr>
        <p:txBody>
          <a:bodyPr vert="horz" lIns="93563" tIns="46780" rIns="93563" bIns="4678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6435" y="1"/>
            <a:ext cx="4435853" cy="355326"/>
          </a:xfrm>
          <a:prstGeom prst="rect">
            <a:avLst/>
          </a:prstGeom>
        </p:spPr>
        <p:txBody>
          <a:bodyPr vert="horz" lIns="93563" tIns="46780" rIns="93563" bIns="46780" rtlCol="0"/>
          <a:lstStyle>
            <a:lvl1pPr algn="r">
              <a:defRPr sz="1200"/>
            </a:lvl1pPr>
          </a:lstStyle>
          <a:p>
            <a:fld id="{239A29D2-540E-40D6-8221-5BA400E30B02}" type="datetimeFigureOut">
              <a:rPr lang="en-IE" smtClean="0"/>
              <a:pPr/>
              <a:t>01/09/2021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6747519"/>
            <a:ext cx="4435853" cy="355326"/>
          </a:xfrm>
          <a:prstGeom prst="rect">
            <a:avLst/>
          </a:prstGeom>
        </p:spPr>
        <p:txBody>
          <a:bodyPr vert="horz" lIns="93563" tIns="46780" rIns="93563" bIns="4678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6435" y="6747519"/>
            <a:ext cx="4435853" cy="355326"/>
          </a:xfrm>
          <a:prstGeom prst="rect">
            <a:avLst/>
          </a:prstGeom>
        </p:spPr>
        <p:txBody>
          <a:bodyPr vert="horz" lIns="93563" tIns="46780" rIns="93563" bIns="46780" rtlCol="0" anchor="b"/>
          <a:lstStyle>
            <a:lvl1pPr algn="r">
              <a:defRPr sz="1200"/>
            </a:lvl1pPr>
          </a:lstStyle>
          <a:p>
            <a:fld id="{0D71C363-3B81-4FD0-85D1-AD0705C2F0F3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4288862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434999" cy="355203"/>
          </a:xfrm>
          <a:prstGeom prst="rect">
            <a:avLst/>
          </a:prstGeom>
        </p:spPr>
        <p:txBody>
          <a:bodyPr vert="horz" lIns="94801" tIns="47401" rIns="94801" bIns="4740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1" y="1"/>
            <a:ext cx="4434999" cy="355203"/>
          </a:xfrm>
          <a:prstGeom prst="rect">
            <a:avLst/>
          </a:prstGeom>
        </p:spPr>
        <p:txBody>
          <a:bodyPr vert="horz" lIns="94801" tIns="47401" rIns="94801" bIns="47401" rtlCol="0"/>
          <a:lstStyle>
            <a:lvl1pPr algn="r">
              <a:defRPr sz="1200"/>
            </a:lvl1pPr>
          </a:lstStyle>
          <a:p>
            <a:fld id="{AD144A1D-06CC-4765-A751-08BB5F415865}" type="datetimeFigureOut">
              <a:rPr lang="en-GB" smtClean="0"/>
              <a:pPr/>
              <a:t>01/09/2021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531813"/>
            <a:ext cx="3554413" cy="2667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01" tIns="47401" rIns="94801" bIns="4740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4432"/>
            <a:ext cx="8187690" cy="3196829"/>
          </a:xfrm>
          <a:prstGeom prst="rect">
            <a:avLst/>
          </a:prstGeom>
        </p:spPr>
        <p:txBody>
          <a:bodyPr vert="horz" lIns="94801" tIns="47401" rIns="94801" bIns="474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6747630"/>
            <a:ext cx="4434999" cy="355203"/>
          </a:xfrm>
          <a:prstGeom prst="rect">
            <a:avLst/>
          </a:prstGeom>
        </p:spPr>
        <p:txBody>
          <a:bodyPr vert="horz" lIns="94801" tIns="47401" rIns="94801" bIns="4740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1" y="6747630"/>
            <a:ext cx="4434999" cy="355203"/>
          </a:xfrm>
          <a:prstGeom prst="rect">
            <a:avLst/>
          </a:prstGeom>
        </p:spPr>
        <p:txBody>
          <a:bodyPr vert="horz" lIns="94801" tIns="47401" rIns="94801" bIns="47401" rtlCol="0" anchor="b"/>
          <a:lstStyle>
            <a:lvl1pPr algn="r">
              <a:defRPr sz="1200"/>
            </a:lvl1pPr>
          </a:lstStyle>
          <a:p>
            <a:fld id="{56157657-8B85-4245-81BE-E5996DCB7A1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76187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40100" y="531813"/>
            <a:ext cx="3554413" cy="266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7657-8B85-4245-81BE-E5996DCB7A1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40100" y="531813"/>
            <a:ext cx="3554413" cy="266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  <a:p>
            <a:pPr marL="243048" indent="-243048">
              <a:buAutoNum type="arabicPeriod"/>
            </a:pP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157657-8B85-4245-81BE-E5996DCB7A1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3561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D3D647-5E91-4B97-802A-D5B2AEEF93B8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F1BABE-5BE0-486D-BA13-2054421C464A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C4A52E-A419-4815-B912-A1FE889EB8B4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/>
          <p:nvPr userDrawn="1"/>
        </p:nvSpPr>
        <p:spPr>
          <a:xfrm>
            <a:off x="2771776" y="476252"/>
            <a:ext cx="62245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400" b="1">
                <a:solidFill>
                  <a:srgbClr val="002664"/>
                </a:solidFill>
                <a:latin typeface="+mn-lt"/>
                <a:cs typeface="+mn-cs"/>
              </a:rPr>
              <a:t>Insert Slide Title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8ED6-5D96-40C5-B80B-D90AB6C3A656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974C4-B493-4943-9B24-5C403A4D747C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 userDrawn="1"/>
        </p:nvSpPr>
        <p:spPr>
          <a:xfrm>
            <a:off x="2771776" y="476252"/>
            <a:ext cx="62245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2400" b="1">
                <a:solidFill>
                  <a:srgbClr val="002664"/>
                </a:solidFill>
                <a:latin typeface="+mn-lt"/>
                <a:cs typeface="+mn-cs"/>
              </a:rPr>
              <a:t>Progress to Date</a:t>
            </a:r>
          </a:p>
        </p:txBody>
      </p:sp>
      <p:sp>
        <p:nvSpPr>
          <p:cNvPr id="3" name="TextBox 7"/>
          <p:cNvSpPr txBox="1"/>
          <p:nvPr userDrawn="1"/>
        </p:nvSpPr>
        <p:spPr>
          <a:xfrm>
            <a:off x="509588" y="1844675"/>
            <a:ext cx="8096250" cy="2754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Insert Text Insert Text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Phase 1 – Feasibility - Complete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Phase 2 – Route Selection - Underway</a:t>
            </a:r>
          </a:p>
          <a:p>
            <a:pPr marL="742950" lvl="1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Constraints Public Consultation 		Completed 6/12/17</a:t>
            </a:r>
          </a:p>
          <a:p>
            <a:pPr marL="742950" lvl="1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Constraints Mapping 			Completed Jan ‘18</a:t>
            </a:r>
          </a:p>
          <a:p>
            <a:pPr marL="742950" lvl="1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IE" sz="2000">
                <a:solidFill>
                  <a:srgbClr val="002664"/>
                </a:solidFill>
                <a:latin typeface="+mn-lt"/>
                <a:cs typeface="+mn-cs"/>
              </a:rPr>
              <a:t>Route Corridor Development 		Underway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E">
              <a:solidFill>
                <a:srgbClr val="002664"/>
              </a:solidFill>
              <a:latin typeface="+mn-lt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61768-A63A-4F1A-AB0B-477F77258412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43338-2DA3-47AA-B5E1-649483A27E1F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000">
                <a:solidFill>
                  <a:srgbClr val="002664"/>
                </a:solidFill>
              </a:defRPr>
            </a:lvl1pPr>
            <a:lvl2pPr>
              <a:defRPr sz="1800">
                <a:solidFill>
                  <a:srgbClr val="002664"/>
                </a:solidFill>
              </a:defRPr>
            </a:lvl2pPr>
            <a:lvl3pPr>
              <a:defRPr sz="1800">
                <a:solidFill>
                  <a:srgbClr val="002664"/>
                </a:solidFill>
              </a:defRPr>
            </a:lvl3pPr>
            <a:lvl4pPr>
              <a:defRPr sz="1800">
                <a:solidFill>
                  <a:srgbClr val="002664"/>
                </a:solidFill>
              </a:defRPr>
            </a:lvl4pPr>
            <a:lvl5pPr>
              <a:defRPr sz="1800">
                <a:solidFill>
                  <a:srgbClr val="00266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000">
                <a:solidFill>
                  <a:srgbClr val="002664"/>
                </a:solidFill>
              </a:defRPr>
            </a:lvl1pPr>
            <a:lvl2pPr>
              <a:defRPr sz="1800">
                <a:solidFill>
                  <a:srgbClr val="002664"/>
                </a:solidFill>
              </a:defRPr>
            </a:lvl2pPr>
            <a:lvl3pPr>
              <a:defRPr sz="1800">
                <a:solidFill>
                  <a:srgbClr val="002664"/>
                </a:solidFill>
              </a:defRPr>
            </a:lvl3pPr>
            <a:lvl4pPr>
              <a:defRPr sz="1800">
                <a:solidFill>
                  <a:srgbClr val="002664"/>
                </a:solidFill>
              </a:defRPr>
            </a:lvl4pPr>
            <a:lvl5pPr>
              <a:defRPr sz="1800">
                <a:solidFill>
                  <a:srgbClr val="00266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6776F-C30E-4F17-BA60-23719F894A0A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D6977-AE02-44B7-9813-71BCFE02F1C7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28344B-0098-45A2-BD74-1921331CF1F3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1037B1-7DF9-4190-8266-EA2EC283C580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C794E0-97E9-40FF-9D41-6F9E62474FAA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60B8BF-A81E-4B36-8553-B459A9300D40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84BD8F-01CD-47C1-A7D3-272E98CFD7EC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A4B68-B074-417B-A611-36B2F8F982D9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4AD61-30AE-4111-AF99-7D3591BE3482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63F515-3795-4660-9518-041ADFEF5C53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79C8E-C8F6-4D11-AA54-BF7E85305F72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9DFA46-EF94-4D19-B231-4F1F400B09A3}" type="datetime1">
              <a:rPr lang="en-IE" smtClean="0"/>
              <a:pPr>
                <a:defRPr/>
              </a:pPr>
              <a:t>01/09/2021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957FB0-2796-4A35-AA3F-7590CB35554C}" type="slidenum">
              <a:rPr lang="en-IE" smtClean="0"/>
              <a:pPr>
                <a:defRPr/>
              </a:pPr>
              <a:t>‹#›</a:t>
            </a:fld>
            <a:endParaRPr lang="en-IE"/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64" y="5543552"/>
            <a:ext cx="88550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589" y="476250"/>
            <a:ext cx="10636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F5CB6A53-6626-497E-994D-86BBC75DEC3F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3414" y="438467"/>
            <a:ext cx="1647907" cy="59340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53" r:id="rId12"/>
    <p:sldLayoutId id="2147483654" r:id="rId13"/>
    <p:sldLayoutId id="2147483655" r:id="rId14"/>
  </p:sldLayoutIdLst>
  <p:transition>
    <p:fad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1566547"/>
            <a:ext cx="7772400" cy="1470025"/>
          </a:xfrm>
        </p:spPr>
        <p:txBody>
          <a:bodyPr/>
          <a:lstStyle/>
          <a:p>
            <a:r>
              <a:rPr lang="en-IE"/>
              <a:t>TEN-T Priority Route Improvement Project, Donegal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000"/>
              </a:spcAft>
            </a:pPr>
            <a:r>
              <a:rPr lang="en-IE" sz="5200" b="1" dirty="0">
                <a:solidFill>
                  <a:srgbClr val="002664"/>
                </a:solidFill>
                <a:cs typeface="Arial"/>
              </a:rPr>
              <a:t>Pre-Application Consultation Meeting</a:t>
            </a:r>
          </a:p>
          <a:p>
            <a:pPr>
              <a:spcAft>
                <a:spcPts val="1000"/>
              </a:spcAft>
            </a:pPr>
            <a:r>
              <a:rPr lang="en-IE" sz="5200" b="1" dirty="0">
                <a:solidFill>
                  <a:srgbClr val="002664"/>
                </a:solidFill>
                <a:cs typeface="Arial"/>
              </a:rPr>
              <a:t>An Bord </a:t>
            </a:r>
            <a:r>
              <a:rPr lang="en-IE" sz="5200" b="1" dirty="0" err="1">
                <a:solidFill>
                  <a:srgbClr val="002664"/>
                </a:solidFill>
                <a:cs typeface="Arial"/>
              </a:rPr>
              <a:t>Pleanála</a:t>
            </a:r>
            <a:endParaRPr lang="en-IE" sz="5200" b="1" dirty="0">
              <a:solidFill>
                <a:srgbClr val="002664"/>
              </a:solidFill>
              <a:cs typeface="Arial"/>
            </a:endParaRPr>
          </a:p>
          <a:p>
            <a:pPr>
              <a:spcAft>
                <a:spcPts val="1000"/>
              </a:spcAft>
            </a:pPr>
            <a:r>
              <a:rPr lang="en-IE" b="1" dirty="0">
                <a:solidFill>
                  <a:srgbClr val="002664"/>
                </a:solidFill>
                <a:latin typeface="Calibri" panose="020F0502020204030204" pitchFamily="34" charset="0"/>
                <a:cs typeface="Arial"/>
              </a:rPr>
              <a:t>2</a:t>
            </a:r>
            <a:r>
              <a:rPr lang="en-IE" b="1" baseline="30000" dirty="0">
                <a:solidFill>
                  <a:srgbClr val="002664"/>
                </a:solidFill>
                <a:latin typeface="Calibri" panose="020F0502020204030204" pitchFamily="34" charset="0"/>
                <a:cs typeface="Arial"/>
              </a:rPr>
              <a:t>nd</a:t>
            </a:r>
            <a:r>
              <a:rPr lang="en-IE" b="1" dirty="0">
                <a:solidFill>
                  <a:srgbClr val="002664"/>
                </a:solidFill>
                <a:latin typeface="Calibri" panose="020F0502020204030204" pitchFamily="34" charset="0"/>
                <a:cs typeface="Arial"/>
              </a:rPr>
              <a:t> September 2021</a:t>
            </a:r>
            <a:endParaRPr lang="en-IE" b="1" dirty="0">
              <a:solidFill>
                <a:srgbClr val="002664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Picture 4" descr="NR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92365" y="5253990"/>
            <a:ext cx="1463040" cy="140208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b="4488"/>
          <a:stretch>
            <a:fillRect/>
          </a:stretch>
        </p:blipFill>
        <p:spPr bwMode="auto">
          <a:xfrm>
            <a:off x="313667" y="240963"/>
            <a:ext cx="8566558" cy="89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7058AC0-1B2F-4A03-BBDD-5403B74EA11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8597" y="5896391"/>
            <a:ext cx="3055767" cy="516995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6760" y="264969"/>
            <a:ext cx="7772400" cy="1143000"/>
          </a:xfrm>
        </p:spPr>
        <p:txBody>
          <a:bodyPr>
            <a:normAutofit/>
          </a:bodyPr>
          <a:lstStyle/>
          <a:p>
            <a:r>
              <a:rPr lang="en-IE" sz="2400" b="1">
                <a:solidFill>
                  <a:srgbClr val="002664"/>
                </a:solidFill>
                <a:latin typeface="Arial" charset="0"/>
                <a:ea typeface="+mn-ea"/>
                <a:cs typeface="Arial" charset="0"/>
              </a:rPr>
              <a:t>TEN-T Priority Route Improvement Donegal : Project Team - Attendees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896471"/>
              </p:ext>
            </p:extLst>
          </p:nvPr>
        </p:nvGraphicFramePr>
        <p:xfrm>
          <a:off x="251461" y="1135627"/>
          <a:ext cx="8762998" cy="4014242"/>
        </p:xfrm>
        <a:graphic>
          <a:graphicData uri="http://schemas.openxmlformats.org/drawingml/2006/table">
            <a:tbl>
              <a:tblPr/>
              <a:tblGrid>
                <a:gridCol w="17314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85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7997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Applicant: Donegal County Council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9391"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Times New Roman"/>
                        </a:rPr>
                        <a:t>Presenters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Damian McDermott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A/Senior Engineer, Donegal County Council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6784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 err="1">
                          <a:latin typeface="Calibri"/>
                          <a:ea typeface="Calibri"/>
                          <a:cs typeface="Times New Roman"/>
                        </a:rPr>
                        <a:t>Áine</a:t>
                      </a: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 McHugh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Tim Patterson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A/Senior Executive Engineer, Donegal County Council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Project Manager, </a:t>
                      </a:r>
                      <a:r>
                        <a:rPr lang="en-IE" sz="1100" kern="1200" dirty="0" err="1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RPS|Barry</a:t>
                      </a: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Transportation JV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6784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Eamon Cox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Eamon Daly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Project Manager, </a:t>
                      </a:r>
                      <a:r>
                        <a:rPr lang="en-IE" sz="1100" dirty="0" err="1">
                          <a:latin typeface="+mn-lt"/>
                          <a:ea typeface="Calibri"/>
                          <a:cs typeface="Times New Roman"/>
                        </a:rPr>
                        <a:t>RPS|Barry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Transportation JV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Project Manager, </a:t>
                      </a:r>
                      <a:r>
                        <a:rPr lang="en-IE" sz="1100" kern="1200" dirty="0" err="1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RPS|Barry</a:t>
                      </a: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Transportation JV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3392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b="1" kern="1200">
                        <a:solidFill>
                          <a:schemeClr val="tx1"/>
                        </a:solidFill>
                        <a:latin typeface="Calibri"/>
                        <a:ea typeface="+mn-ea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10191341"/>
                  </a:ext>
                </a:extLst>
              </a:tr>
              <a:tr h="359391">
                <a:tc row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Attendees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Patrick Duffy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Regional Manager, Transport </a:t>
                      </a: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Infrastructure Ireland 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593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Brendan</a:t>
                      </a:r>
                      <a:r>
                        <a:rPr lang="en-IE" sz="1100" kern="12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O’Donnell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E" sz="11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A/Director of Roads</a:t>
                      </a:r>
                      <a:r>
                        <a:rPr lang="en-IE" sz="1100" kern="12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and Transportation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593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1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Paul Christie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1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Senior Executive Planner, Donegal County Council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1954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+mn-lt"/>
                          <a:ea typeface="Calibri"/>
                          <a:cs typeface="Times New Roman"/>
                        </a:rPr>
                        <a:t>Emma Coyle</a:t>
                      </a:r>
                      <a:endParaRPr lang="en-US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RPS|Barry Transportation JV</a:t>
                      </a:r>
                    </a:p>
                    <a:p>
                      <a:endParaRPr lang="en-IE" sz="11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76441"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8033" y="376874"/>
            <a:ext cx="7772400" cy="439556"/>
          </a:xfrm>
        </p:spPr>
        <p:txBody>
          <a:bodyPr>
            <a:normAutofit lnSpcReduction="10000"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IE" sz="2400" b="1">
                <a:solidFill>
                  <a:srgbClr val="002664"/>
                </a:solidFill>
                <a:latin typeface="Arial" charset="0"/>
                <a:cs typeface="Arial" charset="0"/>
              </a:rPr>
              <a:t>Agenda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24751661"/>
              </p:ext>
            </p:extLst>
          </p:nvPr>
        </p:nvGraphicFramePr>
        <p:xfrm>
          <a:off x="1553136" y="949960"/>
          <a:ext cx="6412695" cy="321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2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35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r>
                        <a:rPr lang="en-US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Introductions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0088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Project Update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Project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‘Walk Throughs’ </a:t>
                      </a: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Section 1 - N15 / N13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Ballybofey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Stranorlar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Section 2 – N13 Letterkenny /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Manorcunningham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Section 3 – N14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Manorcunningham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/ Lifford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575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/>
                        <a:t>Discussion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E131E184-F3D4-4102-B9CA-EE3524C2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DF30918C-51E7-4609-ADF9-F23628C02A25}" type="slidenum">
              <a:rPr lang="en-IE" smtClean="0"/>
              <a:pPr>
                <a:defRPr/>
              </a:pPr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417324158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xmlns="" id="{DFC013A7-7EB3-4E7C-8EDE-78A3BC2B1ED7}"/>
              </a:ext>
            </a:extLst>
          </p:cNvPr>
          <p:cNvSpPr txBox="1">
            <a:spLocks/>
          </p:cNvSpPr>
          <p:nvPr/>
        </p:nvSpPr>
        <p:spPr>
          <a:xfrm>
            <a:off x="300791" y="362080"/>
            <a:ext cx="8542421" cy="64024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IE" sz="2800" b="1" dirty="0">
                <a:solidFill>
                  <a:srgbClr val="00205B"/>
                </a:solidFill>
                <a:cs typeface="Calibri"/>
              </a:rPr>
              <a:t>Project Update - Status </a:t>
            </a:r>
            <a:endParaRPr lang="en-GB" sz="2800" b="1" dirty="0">
              <a:solidFill>
                <a:srgbClr val="00205B"/>
              </a:solidFill>
              <a:cs typeface="Calibri"/>
            </a:endParaRPr>
          </a:p>
          <a:p>
            <a:pPr lvl="1"/>
            <a:endParaRPr lang="en-GB" sz="1400" dirty="0"/>
          </a:p>
          <a:p>
            <a:pPr>
              <a:buNone/>
            </a:pPr>
            <a:endParaRPr lang="en-IE" sz="2800" b="1" dirty="0">
              <a:solidFill>
                <a:srgbClr val="00205B"/>
              </a:solidFill>
              <a:cs typeface="Calibri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endParaRPr lang="en-GB" sz="2000" dirty="0">
              <a:solidFill>
                <a:srgbClr val="0026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E9B2A36-13FF-4657-8303-532FB8AD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F029142D-A977-4D42-92F0-4F36208B5B84}" type="slidenum">
              <a:rPr lang="en-IE" smtClean="0"/>
              <a:pPr>
                <a:defRPr/>
              </a:pPr>
              <a:t>4</a:t>
            </a:fld>
            <a:endParaRPr lang="en-IE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933E016B-B046-4679-A8CE-522691BA02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44899" t="16697" r="137" b="10600"/>
          <a:stretch/>
        </p:blipFill>
        <p:spPr>
          <a:xfrm>
            <a:off x="4243526" y="1207084"/>
            <a:ext cx="4312655" cy="43059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E33324E-C9F3-404B-B578-0CA2167C6D19}"/>
              </a:ext>
            </a:extLst>
          </p:cNvPr>
          <p:cNvSpPr txBox="1"/>
          <p:nvPr/>
        </p:nvSpPr>
        <p:spPr>
          <a:xfrm>
            <a:off x="300791" y="1509204"/>
            <a:ext cx="35609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Approximately 300+ one to one meetings with landowners held July / August.  Landowner meetings continue to progress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Draft CPO underway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Environmental Assessment progressing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Design being finalised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xmlns="" val="194161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xmlns="" id="{DFC013A7-7EB3-4E7C-8EDE-78A3BC2B1ED7}"/>
              </a:ext>
            </a:extLst>
          </p:cNvPr>
          <p:cNvSpPr txBox="1">
            <a:spLocks/>
          </p:cNvSpPr>
          <p:nvPr/>
        </p:nvSpPr>
        <p:spPr>
          <a:xfrm>
            <a:off x="300791" y="362080"/>
            <a:ext cx="8542421" cy="64024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IE" sz="2800" b="1" dirty="0">
                <a:solidFill>
                  <a:srgbClr val="00205B"/>
                </a:solidFill>
                <a:cs typeface="Calibri"/>
              </a:rPr>
              <a:t>Scheme Details</a:t>
            </a:r>
            <a:endParaRPr lang="en-GB" sz="2800" b="1" dirty="0">
              <a:solidFill>
                <a:srgbClr val="00205B"/>
              </a:solidFill>
              <a:cs typeface="Calibri"/>
            </a:endParaRPr>
          </a:p>
          <a:p>
            <a:pPr lvl="1"/>
            <a:endParaRPr lang="en-GB" sz="1400" dirty="0"/>
          </a:p>
          <a:p>
            <a:pPr>
              <a:buNone/>
            </a:pPr>
            <a:endParaRPr lang="en-IE" sz="2800" b="1" dirty="0">
              <a:solidFill>
                <a:srgbClr val="00205B"/>
              </a:solidFill>
              <a:cs typeface="Calibri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endParaRPr lang="en-GB" sz="2000" dirty="0">
              <a:solidFill>
                <a:srgbClr val="0026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E9B2A36-13FF-4657-8303-532FB8AD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F029142D-A977-4D42-92F0-4F36208B5B84}" type="slidenum">
              <a:rPr lang="en-IE" smtClean="0"/>
              <a:pPr>
                <a:defRPr/>
              </a:pPr>
              <a:t>5</a:t>
            </a:fld>
            <a:endParaRPr lang="en-IE"/>
          </a:p>
        </p:txBody>
      </p:sp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xmlns="" id="{398C3DC9-1C39-4240-A968-7D6450AF9B4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592" t="6850" r="8038"/>
          <a:stretch/>
        </p:blipFill>
        <p:spPr>
          <a:xfrm>
            <a:off x="6924582" y="69642"/>
            <a:ext cx="2219418" cy="1689948"/>
          </a:xfrm>
          <a:prstGeom prst="rect">
            <a:avLst/>
          </a:prstGeom>
        </p:spPr>
      </p:pic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xmlns="" id="{8A3DC4D3-AAC0-41CF-8329-5D0978C37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5573793"/>
              </p:ext>
            </p:extLst>
          </p:nvPr>
        </p:nvGraphicFramePr>
        <p:xfrm>
          <a:off x="380143" y="1759590"/>
          <a:ext cx="8651404" cy="4225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935">
                  <a:extLst>
                    <a:ext uri="{9D8B030D-6E8A-4147-A177-3AD203B41FA5}">
                      <a16:colId xmlns:a16="http://schemas.microsoft.com/office/drawing/2014/main" xmlns="" val="372599316"/>
                    </a:ext>
                  </a:extLst>
                </a:gridCol>
                <a:gridCol w="1953767">
                  <a:extLst>
                    <a:ext uri="{9D8B030D-6E8A-4147-A177-3AD203B41FA5}">
                      <a16:colId xmlns:a16="http://schemas.microsoft.com/office/drawing/2014/main" xmlns="" val="1294050106"/>
                    </a:ext>
                  </a:extLst>
                </a:gridCol>
                <a:gridCol w="2162851">
                  <a:extLst>
                    <a:ext uri="{9D8B030D-6E8A-4147-A177-3AD203B41FA5}">
                      <a16:colId xmlns:a16="http://schemas.microsoft.com/office/drawing/2014/main" xmlns="" val="4100409270"/>
                    </a:ext>
                  </a:extLst>
                </a:gridCol>
                <a:gridCol w="2162851">
                  <a:extLst>
                    <a:ext uri="{9D8B030D-6E8A-4147-A177-3AD203B41FA5}">
                      <a16:colId xmlns:a16="http://schemas.microsoft.com/office/drawing/2014/main" xmlns="" val="2826701723"/>
                    </a:ext>
                  </a:extLst>
                </a:gridCol>
              </a:tblGrid>
              <a:tr h="371527">
                <a:tc>
                  <a:txBody>
                    <a:bodyPr/>
                    <a:lstStyle/>
                    <a:p>
                      <a:r>
                        <a:rPr lang="en-IE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Section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Section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Section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2330419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r>
                        <a:rPr lang="en-IE" sz="1400" b="1" dirty="0"/>
                        <a:t>Mainline length and Cross 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8.5km Type 2 DC + 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1.1km Type 1 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3.8km Type 1 DC + 5.1km Type 2 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17.5km Type 2 DC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235410"/>
                  </a:ext>
                </a:extLst>
              </a:tr>
              <a:tr h="337771">
                <a:tc>
                  <a:txBody>
                    <a:bodyPr/>
                    <a:lstStyle/>
                    <a:p>
                      <a:r>
                        <a:rPr lang="en-IE" sz="1400" b="1" dirty="0"/>
                        <a:t>Link Road / Primary Road Connectors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5.7km Type 1 / 2 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0.6km Type 2 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2km Type 2 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4066349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r>
                        <a:rPr lang="en-IE" sz="1400" b="1" dirty="0"/>
                        <a:t>Active Travel Network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16km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14km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21km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8141043"/>
                  </a:ext>
                </a:extLst>
              </a:tr>
              <a:tr h="337771">
                <a:tc>
                  <a:txBody>
                    <a:bodyPr/>
                    <a:lstStyle/>
                    <a:p>
                      <a:r>
                        <a:rPr lang="en-IE" sz="1400" b="1" dirty="0" smtClean="0"/>
                        <a:t>Park &amp; Share/Cycle</a:t>
                      </a:r>
                      <a:r>
                        <a:rPr lang="en-IE" sz="1400" b="1" baseline="0" dirty="0" smtClean="0"/>
                        <a:t> </a:t>
                      </a:r>
                      <a:r>
                        <a:rPr lang="en-IE" sz="1400" b="1" dirty="0" smtClean="0"/>
                        <a:t>Sites</a:t>
                      </a:r>
                      <a:endParaRPr lang="en-I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3723326"/>
                  </a:ext>
                </a:extLst>
              </a:tr>
              <a:tr h="337771">
                <a:tc>
                  <a:txBody>
                    <a:bodyPr/>
                    <a:lstStyle/>
                    <a:p>
                      <a:r>
                        <a:rPr lang="en-IE" sz="1400" b="1" dirty="0"/>
                        <a:t>No. Mainline Interchanges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1992501"/>
                  </a:ext>
                </a:extLst>
              </a:tr>
              <a:tr h="337771">
                <a:tc>
                  <a:txBody>
                    <a:bodyPr/>
                    <a:lstStyle/>
                    <a:p>
                      <a:r>
                        <a:rPr lang="en-IE" sz="1400" b="1" dirty="0"/>
                        <a:t>No. Mainline Roundabouts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/>
                        <a:t>4</a:t>
                      </a:r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56522815"/>
                  </a:ext>
                </a:extLst>
              </a:tr>
              <a:tr h="526330">
                <a:tc>
                  <a:txBody>
                    <a:bodyPr/>
                    <a:lstStyle/>
                    <a:p>
                      <a:r>
                        <a:rPr lang="en-IE" sz="1400" b="1" dirty="0"/>
                        <a:t>No. Bridge </a:t>
                      </a:r>
                      <a:r>
                        <a:rPr lang="en-IE" sz="1400" b="1"/>
                        <a:t>&amp; Underpass </a:t>
                      </a:r>
                      <a:r>
                        <a:rPr lang="en-IE" sz="1400" b="1" dirty="0"/>
                        <a:t>Structures (standard/typical)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0696444"/>
                  </a:ext>
                </a:extLst>
              </a:tr>
              <a:tr h="743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1" dirty="0"/>
                        <a:t>No. Bridge Structures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1" dirty="0"/>
                        <a:t>(major)</a:t>
                      </a:r>
                    </a:p>
                    <a:p>
                      <a:endParaRPr lang="en-I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One river bridge </a:t>
                      </a:r>
                    </a:p>
                    <a:p>
                      <a:r>
                        <a:rPr lang="en-IE" sz="1400" dirty="0"/>
                        <a:t>Length 360m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/>
                        <a:t>One river bridge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/>
                        <a:t>Length 240m</a:t>
                      </a:r>
                    </a:p>
                    <a:p>
                      <a:endParaRPr lang="en-I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One river bridge </a:t>
                      </a:r>
                    </a:p>
                    <a:p>
                      <a:r>
                        <a:rPr lang="en-IE" sz="1400" dirty="0"/>
                        <a:t>Length 280m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735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7500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>
            <a:extLst>
              <a:ext uri="{FF2B5EF4-FFF2-40B4-BE49-F238E27FC236}">
                <a16:creationId xmlns:a16="http://schemas.microsoft.com/office/drawing/2014/main" xmlns="" id="{DFC013A7-7EB3-4E7C-8EDE-78A3BC2B1ED7}"/>
              </a:ext>
            </a:extLst>
          </p:cNvPr>
          <p:cNvSpPr txBox="1">
            <a:spLocks/>
          </p:cNvSpPr>
          <p:nvPr/>
        </p:nvSpPr>
        <p:spPr>
          <a:xfrm>
            <a:off x="300791" y="362080"/>
            <a:ext cx="8542421" cy="64024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IE" sz="2800" b="1" dirty="0">
                <a:solidFill>
                  <a:srgbClr val="00205B"/>
                </a:solidFill>
                <a:cs typeface="Calibri"/>
              </a:rPr>
              <a:t>Walk Throughs </a:t>
            </a:r>
            <a:endParaRPr lang="en-GB" sz="2800" b="1" dirty="0">
              <a:solidFill>
                <a:srgbClr val="00205B"/>
              </a:solidFill>
              <a:cs typeface="Calibri"/>
            </a:endParaRPr>
          </a:p>
          <a:p>
            <a:pPr lvl="1"/>
            <a:endParaRPr lang="en-GB" sz="1400" dirty="0"/>
          </a:p>
          <a:p>
            <a:pPr>
              <a:buNone/>
            </a:pPr>
            <a:endParaRPr lang="en-IE" sz="2800" b="1" dirty="0">
              <a:solidFill>
                <a:srgbClr val="00205B"/>
              </a:solidFill>
              <a:cs typeface="Calibri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endParaRPr lang="en-GB" sz="2000" dirty="0">
              <a:solidFill>
                <a:srgbClr val="00266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None/>
            </a:pPr>
            <a:endParaRPr lang="en-IE" sz="1600" dirty="0">
              <a:solidFill>
                <a:srgbClr val="0020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E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E9B2A36-13FF-4657-8303-532FB8AD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fld id="{F029142D-A977-4D42-92F0-4F36208B5B84}" type="slidenum">
              <a:rPr lang="en-IE" smtClean="0"/>
              <a:pPr>
                <a:defRPr/>
              </a:pPr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48585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13D24D8-B366-462D-AAEF-AAB3380E6EB8}"/>
              </a:ext>
            </a:extLst>
          </p:cNvPr>
          <p:cNvSpPr/>
          <p:nvPr/>
        </p:nvSpPr>
        <p:spPr>
          <a:xfrm>
            <a:off x="2560802" y="2905782"/>
            <a:ext cx="4022399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IE" sz="2800" b="1">
                <a:solidFill>
                  <a:srgbClr val="002664"/>
                </a:solidFill>
                <a:latin typeface="Arial"/>
                <a:cs typeface="Arial"/>
              </a:rPr>
              <a:t>DISCUSSION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A102A80F-72CC-4F29-9EDB-E6BB08E0B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92107198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4181BC838A94591FB6EF41BB8BEC5" ma:contentTypeVersion="" ma:contentTypeDescription="Create a new document." ma:contentTypeScope="" ma:versionID="43fc8ecc387b7bff908fa2e3ab86309d">
  <xsd:schema xmlns:xsd="http://www.w3.org/2001/XMLSchema" xmlns:xs="http://www.w3.org/2001/XMLSchema" xmlns:p="http://schemas.microsoft.com/office/2006/metadata/properties" xmlns:ns2="CDDE9EE8-32A2-43E6-965E-91AF6FCBF195" xmlns:ns3="cdde9ee8-32a2-43e6-965e-91af6fcbf195" targetNamespace="http://schemas.microsoft.com/office/2006/metadata/properties" ma:root="true" ma:fieldsID="a4672ac3cae6094a470ddfe1788548ce" ns2:_="" ns3:_="">
    <xsd:import namespace="CDDE9EE8-32A2-43E6-965E-91AF6FCBF195"/>
    <xsd:import namespace="cdde9ee8-32a2-43e6-965e-91af6fcbf195"/>
    <xsd:element name="properties">
      <xsd:complexType>
        <xsd:sequence>
          <xsd:element name="documentManagement">
            <xsd:complexType>
              <xsd:all>
                <xsd:element ref="ns2:Doc_x0020_Category" minOccurs="0"/>
                <xsd:element ref="ns2:Document_x0020_Typ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DE9EE8-32A2-43E6-965E-91AF6FCBF195" elementFormDefault="qualified">
    <xsd:import namespace="http://schemas.microsoft.com/office/2006/documentManagement/types"/>
    <xsd:import namespace="http://schemas.microsoft.com/office/infopath/2007/PartnerControls"/>
    <xsd:element name="Doc_x0020_Category" ma:index="8" nillable="true" ma:displayName="Doc Category" ma:format="Dropdown" ma:internalName="Doc_x0020_Category" ma:readOnly="false">
      <xsd:simpleType>
        <xsd:restriction base="dms:Choice">
          <xsd:enumeration value="Application Docs"/>
          <xsd:enumeration value="Further Information Docs"/>
          <xsd:enumeration value="Oral Hearing Docs"/>
          <xsd:enumeration value="Response"/>
          <xsd:enumeration value="Other"/>
        </xsd:restriction>
      </xsd:simpleType>
    </xsd:element>
    <xsd:element name="Document_x0020_Type" ma:index="9" nillable="true" ma:displayName="Document Type" ma:format="Dropdown" ma:internalName="Document_x0020_Type" ma:readOnly="false">
      <xsd:simpleType>
        <xsd:restriction base="dms:Choice">
          <xsd:enumeration value="Ad hoc Letter / Correspondence"/>
          <xsd:enumeration value="Application Drawings"/>
          <xsd:enumeration value="Application Form"/>
          <xsd:enumeration value="Application Document"/>
          <xsd:enumeration value="Compulsory Purchase Order"/>
          <xsd:enumeration value="Cover Letter"/>
          <xsd:enumeration value="Department Report"/>
          <xsd:enumeration value="Draft Railway Order"/>
          <xsd:enumeration value="Drawing / Map / Data"/>
          <xsd:enumeration value="Environmental Impact Statement"/>
          <xsd:enumeration value="Environmental Report"/>
          <xsd:enumeration value="Further Information Request"/>
          <xsd:enumeration value="Further Information Response"/>
          <xsd:enumeration value="Further Information Response Drawings"/>
          <xsd:enumeration value="Managers Order"/>
          <xsd:enumeration value="Memo"/>
          <xsd:enumeration value="Natura Impact Statement"/>
          <xsd:enumeration value="Notification of Decision"/>
          <xsd:enumeration value="Other"/>
          <xsd:enumeration value="PA Cover letter"/>
          <xsd:enumeration value="Photomontages"/>
          <xsd:enumeration value="Planners Report"/>
          <xsd:enumeration value="Prescribed Body Notifications"/>
          <xsd:enumeration value="Prescribed Body Response"/>
          <xsd:enumeration value="Public Notice/ Newspaper Notice"/>
          <xsd:enumeration value="Response to Appeal"/>
          <xsd:enumeration value="Revised Environmental Impact Statement"/>
          <xsd:enumeration value="Revised Natura Impact Statement"/>
          <xsd:enumeration value="Revised Public Notice / Newspaper Notice"/>
          <xsd:enumeration value="Submissions"/>
          <xsd:enumeration value="Unsolicited Further Informatio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de9ee8-32a2-43e6-965e-91af6fcbf1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_x0020_Category xmlns="CDDE9EE8-32A2-43E6-965E-91AF6FCBF195" xsi:nil="true"/>
    <Document_x0020_Type xmlns="CDDE9EE8-32A2-43E6-965E-91AF6FCBF195" xsi:nil="true"/>
  </documentManagement>
</p:properties>
</file>

<file path=customXml/itemProps1.xml><?xml version="1.0" encoding="utf-8"?>
<ds:datastoreItem xmlns:ds="http://schemas.openxmlformats.org/officeDocument/2006/customXml" ds:itemID="{95384D0C-2EB7-4360-8F6F-1DC813E8E7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3FB71C-56D7-448C-87E3-E422B24EF340}"/>
</file>

<file path=customXml/itemProps3.xml><?xml version="1.0" encoding="utf-8"?>
<ds:datastoreItem xmlns:ds="http://schemas.openxmlformats.org/officeDocument/2006/customXml" ds:itemID="{1806CEEF-CCE4-4344-9112-211C11D2D507}">
  <ds:schemaRefs>
    <ds:schemaRef ds:uri="0b0e7c65-094d-4c8b-b749-2602483ab4a5"/>
    <ds:schemaRef ds:uri="24f42f99-94ff-49ea-98c7-3e3e9d368b6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47c996fc-c2c1-41ac-9212-f6b3a4c4fa3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298</Words>
  <Application>Microsoft Office PowerPoint</Application>
  <PresentationFormat>On-screen Show (4:3)</PresentationFormat>
  <Paragraphs>109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TEN-T Priority Route Improvement Project, Donegal</vt:lpstr>
      <vt:lpstr>TEN-T Priority Route Improvement Donegal : Project Team - Attendees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jackie.whelan</dc:creator>
  <cp:lastModifiedBy>nra166</cp:lastModifiedBy>
  <cp:revision>85</cp:revision>
  <cp:lastPrinted>2021-01-14T11:22:38Z</cp:lastPrinted>
  <dcterms:created xsi:type="dcterms:W3CDTF">2013-11-05T15:59:34Z</dcterms:created>
  <dcterms:modified xsi:type="dcterms:W3CDTF">2021-09-01T12:48:20Z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0x010100C474181BC838A94591FB6EF41BB8BEC5</vt:lpwstr>
  </property>
</Properties>
</file>